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5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0"/>
    <p:restoredTop sz="94641"/>
  </p:normalViewPr>
  <p:slideViewPr>
    <p:cSldViewPr snapToGrid="0" snapToObjects="1">
      <p:cViewPr varScale="1">
        <p:scale>
          <a:sx n="146" d="100"/>
          <a:sy n="146" d="100"/>
        </p:scale>
        <p:origin x="1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77F6A-3349-974A-8C00-A0339DB21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00A86-A8E8-274F-8FD6-069BD9122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2B28D-47DA-734C-9AE1-3C715A4B1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C0EAA-4727-8742-8EAD-D3044DAE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E500-9220-2242-83C9-D2CA2FF8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9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DC25-15BB-5C49-A54B-F538C0E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177D1B-6291-724D-85B0-56552CB20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D26C8-E91A-2D4C-9917-402E8D1A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3D917-0CA1-C94A-9FCC-6148EE842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DCB8C-023C-294B-B522-A5B4731C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6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F2A614-42B2-744F-B7C7-609A382B1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4DB90-626B-6841-8D3D-5D828E510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C9914-C01D-F749-8EC5-6B4B1C39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51CF-108A-2343-9F1B-0FAD79B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5EC5C-AC51-0547-9633-50EB1332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5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9427-1D27-5A4A-96BB-4D16D99C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8D7DA-F52A-3543-B83E-BBD909FB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79CE8-0A15-C84B-8774-6526E295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E752D-1101-DA44-A5EC-847002C2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77525-F357-804D-8CB2-97FD1BC1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08A8-3AC4-B947-BA31-F7E3259E5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804E5-F132-1E4F-9145-43C80366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ED364-0E7F-2E4B-B2D7-664D3FE2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9790E-DFEB-E240-8FEE-5FAAB8F1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4FA4-74BF-EE4E-A110-C3DF50D2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2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63B1D-8B4D-EF4D-9FF2-88A1CE8B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B6947-C45E-434A-A92C-D79BAF413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1A01A-FA3E-A74A-9715-501D6CF97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F7B4E-069C-4049-BDA4-452ED5AB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32280-6B18-4640-9E91-844DC363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0E977-3539-7642-8B78-FCCD64DE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2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28DD-7486-4B43-A045-72CFB5164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A08D1-EE9D-364E-9BD7-32B4D053E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2107E-98AD-DB46-B952-C02E1C03E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8C567-5EA3-1F4E-B52B-112353B69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07475-AD6F-4D46-A47A-0C3BA7273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3A0042-8E8D-4B4D-8AC7-0E06357BD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B4EAD-2A49-5348-9457-CAA52DA2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DCCA5E-60D2-0F45-8299-0A4AC018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6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9C28-B932-F84B-991A-2A8555279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EE145-DD95-8B4E-9019-863EDA10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AEFBC-A1B3-C547-90B4-1C93B982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F645D-79D9-C346-A198-FDE1B169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7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D64547-2DAA-6540-84F2-D3BFC3F5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24A6A5-4173-D34B-B1EC-857EF591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79326-545B-854F-8CF2-636CF8B4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1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650AD-857F-0342-B4A6-F3010E8F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2876D-CBB0-E947-8769-83C79DB19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C5DFC-BDF1-0546-AAA3-A46DF07E7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E3B7C-ABC7-704C-98E0-1F2042EE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F53D4-0422-4448-8CC1-8403EDA6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1D31B-069D-C34D-922E-01D455A6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6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8E298-5072-7B4D-8DB3-A07561BE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CA02D-C274-744C-9AFA-51E64F040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F4304-2360-6243-8C56-C9F773C43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3DD18-E40D-DF4F-983F-B4DFC5E72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24E4B-0E30-6947-9778-DC9BAE16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87C1F-C543-F442-920D-5E144427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8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798BA-6D7B-F042-AB3B-804AE5AF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6A39A-C4B7-6340-B409-64E5B1B18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2E9C0-1994-E94D-A96B-94D0DDB7F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B80E4-FFA2-5C46-AC5E-CD754100F14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ADBF-76F9-0049-A64B-8517DCDCF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316C5-1B8A-9B4E-BC9F-DD751336E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6C15C-5984-D748-AD9B-9C3F0435D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7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tine.micheel@vumc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0F2DD-1869-2E4A-A486-249B542C25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5B360-3EE6-D94C-B3EE-1DE4614D3B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Christine </a:t>
            </a:r>
            <a:r>
              <a:rPr lang="en-US" dirty="0" err="1"/>
              <a:t>Micheel</a:t>
            </a:r>
            <a:r>
              <a:rPr lang="en-US" dirty="0"/>
              <a:t>, Ph.D., PMP</a:t>
            </a:r>
          </a:p>
          <a:p>
            <a:r>
              <a:rPr lang="en-US" dirty="0"/>
              <a:t>January 25, 2022</a:t>
            </a:r>
          </a:p>
        </p:txBody>
      </p:sp>
    </p:spTree>
    <p:extLst>
      <p:ext uri="{BB962C8B-B14F-4D97-AF65-F5344CB8AC3E}">
        <p14:creationId xmlns:p14="http://schemas.microsoft.com/office/powerpoint/2010/main" val="3138596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40E7D-DAF1-8349-B0A2-F013818D5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F914B-FD98-EA4C-BA35-597C63B4A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christine.micheel@vumc.org</a:t>
            </a:r>
            <a:endParaRPr lang="en-US" dirty="0"/>
          </a:p>
          <a:p>
            <a:r>
              <a:rPr lang="en-US" dirty="0"/>
              <a:t>615-936-3981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4275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8FFA-461E-E741-A55D-A1CCADBEA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400E-195C-D247-AF23-75318606C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Ph.D. in physical chemistry, UC Berkeley 2005</a:t>
            </a:r>
          </a:p>
          <a:p>
            <a:r>
              <a:rPr lang="en-US" dirty="0"/>
              <a:t>Postdoc at IBM Almaden Research Center 2006-2007</a:t>
            </a:r>
          </a:p>
          <a:p>
            <a:r>
              <a:rPr lang="en-US" dirty="0"/>
              <a:t>Science Policy at Institute of Medicine (now the National Academy of Medicine) 2008-2011</a:t>
            </a:r>
          </a:p>
          <a:p>
            <a:r>
              <a:rPr lang="en-US" dirty="0"/>
              <a:t>Vanderbilt, My Cancer Genome and Precision Oncology, 2012-Present</a:t>
            </a:r>
          </a:p>
          <a:p>
            <a:r>
              <a:rPr lang="en-US" dirty="0"/>
              <a:t>PMP in 2015</a:t>
            </a:r>
          </a:p>
        </p:txBody>
      </p:sp>
    </p:spTree>
    <p:extLst>
      <p:ext uri="{BB962C8B-B14F-4D97-AF65-F5344CB8AC3E}">
        <p14:creationId xmlns:p14="http://schemas.microsoft.com/office/powerpoint/2010/main" val="32276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146B-408C-384A-919B-A406640E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project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EE1EB-9C66-114F-86D3-5D862FF31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– building a large building</a:t>
            </a:r>
          </a:p>
          <a:p>
            <a:r>
              <a:rPr lang="en-US" dirty="0"/>
              <a:t>Agile – R&amp;D, software development</a:t>
            </a:r>
          </a:p>
          <a:p>
            <a:r>
              <a:rPr lang="en-US" dirty="0"/>
              <a:t>Combination approaches</a:t>
            </a:r>
          </a:p>
          <a:p>
            <a:r>
              <a:rPr lang="en-US" dirty="0"/>
              <a:t>And more…</a:t>
            </a:r>
          </a:p>
        </p:txBody>
      </p:sp>
    </p:spTree>
    <p:extLst>
      <p:ext uri="{BB962C8B-B14F-4D97-AF65-F5344CB8AC3E}">
        <p14:creationId xmlns:p14="http://schemas.microsoft.com/office/powerpoint/2010/main" val="405145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8AAC-7003-A64E-BE67-462EE11F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of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39D13-6293-B844-8AAA-FE495A312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the Project Management Institute, PMBOK 5</a:t>
            </a:r>
            <a:r>
              <a:rPr lang="en-US" baseline="30000" dirty="0"/>
              <a:t>th</a:t>
            </a:r>
            <a:r>
              <a:rPr lang="en-US" dirty="0"/>
              <a:t>/6</a:t>
            </a:r>
            <a:r>
              <a:rPr lang="en-US" baseline="30000" dirty="0"/>
              <a:t>th</a:t>
            </a:r>
            <a:r>
              <a:rPr lang="en-US" dirty="0"/>
              <a:t> editions: initiating, planning, executing, monitoring, and closing</a:t>
            </a:r>
          </a:p>
          <a:p>
            <a:r>
              <a:rPr lang="en-US" dirty="0"/>
              <a:t>Knowledge areas, PMBOK 5</a:t>
            </a:r>
            <a:r>
              <a:rPr lang="en-US" baseline="30000" dirty="0"/>
              <a:t>th</a:t>
            </a:r>
            <a:r>
              <a:rPr lang="en-US" dirty="0"/>
              <a:t>/6</a:t>
            </a:r>
            <a:r>
              <a:rPr lang="en-US" baseline="30000" dirty="0"/>
              <a:t>th</a:t>
            </a:r>
            <a:r>
              <a:rPr lang="en-US" dirty="0"/>
              <a:t> editions: integration, scope, schedule, cost, quality, resources, communications, risk, procurement, stakeholders</a:t>
            </a:r>
          </a:p>
          <a:p>
            <a:endParaRPr lang="en-US" dirty="0"/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 is more flexible for different types of projects: performance domains (stakeholders, team, development approach and life cycle, planning, work, delivery, measurement, uncertainty), tailoring, and models/methods/artifacts</a:t>
            </a:r>
          </a:p>
          <a:p>
            <a:r>
              <a:rPr lang="en-US" dirty="0"/>
              <a:t>Standards: stewardship, team, stakeholders, value, systems thinking, leadership, tailoring, quality, complexity, risk, adaptability and resiliency, change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0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3CE84-B154-124D-94AA-C5F841AE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project management apply to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6496-F44D-BF42-89EC-3B00DAF05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already a project manager by virtue of being a scientist, a parent, someone who travels, someone who has a hobby, etc.</a:t>
            </a:r>
          </a:p>
          <a:p>
            <a:r>
              <a:rPr lang="en-US" dirty="0"/>
              <a:t>Using the framework and knowledge of project management can help you be more organized, communicate better, save time and money, and more</a:t>
            </a:r>
          </a:p>
        </p:txBody>
      </p:sp>
    </p:spTree>
    <p:extLst>
      <p:ext uri="{BB962C8B-B14F-4D97-AF65-F5344CB8AC3E}">
        <p14:creationId xmlns:p14="http://schemas.microsoft.com/office/powerpoint/2010/main" val="52282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C403-F79D-7247-A135-4B3CCE05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project management as a career?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A8EC8-D128-4640-9666-DBFDDA08F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to have deep domain expertise. So, it would be challenging for me to become a project manager for large construction projects, but I could be successful in a wide array of biotech and genetics-related projects</a:t>
            </a:r>
          </a:p>
          <a:p>
            <a:r>
              <a:rPr lang="en-US" dirty="0"/>
              <a:t>Certifications are a communication tool more than a learning opportunity…they communicate your knowledge and skills to others</a:t>
            </a:r>
          </a:p>
          <a:p>
            <a:r>
              <a:rPr lang="en-US" dirty="0"/>
              <a:t>Experience is the real teacher</a:t>
            </a:r>
          </a:p>
          <a:p>
            <a:r>
              <a:rPr lang="en-US" dirty="0"/>
              <a:t>PMI membership has advantages</a:t>
            </a:r>
          </a:p>
        </p:txBody>
      </p:sp>
    </p:spTree>
    <p:extLst>
      <p:ext uri="{BB962C8B-B14F-4D97-AF65-F5344CB8AC3E}">
        <p14:creationId xmlns:p14="http://schemas.microsoft.com/office/powerpoint/2010/main" val="370680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97921-8B8C-EC4B-BE9A-29832CD2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5F6EB-B7D4-7B44-AC42-EFC736E27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Principles</a:t>
            </a:r>
          </a:p>
          <a:p>
            <a:pPr lvl="1"/>
            <a:r>
              <a:rPr lang="en-US" dirty="0"/>
              <a:t>The project manager often has to be the most flexible member of the team. </a:t>
            </a:r>
          </a:p>
          <a:p>
            <a:pPr lvl="2"/>
            <a:r>
              <a:rPr lang="en-US" dirty="0"/>
              <a:t>Tools can be predetermined by the institution</a:t>
            </a:r>
          </a:p>
          <a:p>
            <a:pPr lvl="2"/>
            <a:r>
              <a:rPr lang="en-US" dirty="0"/>
              <a:t>Project members can have strong opinions about tools (NO Microsoft, for example)</a:t>
            </a:r>
          </a:p>
          <a:p>
            <a:pPr lvl="2"/>
            <a:r>
              <a:rPr lang="en-US" dirty="0"/>
              <a:t>Different tools are better for different purposes</a:t>
            </a:r>
          </a:p>
          <a:p>
            <a:pPr lvl="1"/>
            <a:r>
              <a:rPr lang="en-US" dirty="0"/>
              <a:t>Memorialize your decisions for tools for a particular project and revisit annually, or when needed</a:t>
            </a:r>
          </a:p>
        </p:txBody>
      </p:sp>
    </p:spTree>
    <p:extLst>
      <p:ext uri="{BB962C8B-B14F-4D97-AF65-F5344CB8AC3E}">
        <p14:creationId xmlns:p14="http://schemas.microsoft.com/office/powerpoint/2010/main" val="3170075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F70C-6591-2B43-A742-8C5205B54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tools for different purposes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1687-BF9B-C540-B318-24036A1D8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Planning</a:t>
            </a:r>
          </a:p>
          <a:p>
            <a:pPr lvl="1"/>
            <a:r>
              <a:rPr lang="en-US" dirty="0"/>
              <a:t>WBS – an outline of the project</a:t>
            </a:r>
          </a:p>
          <a:p>
            <a:pPr lvl="1"/>
            <a:r>
              <a:rPr lang="en-US" dirty="0"/>
              <a:t>Finances</a:t>
            </a:r>
          </a:p>
          <a:p>
            <a:pPr lvl="1"/>
            <a:r>
              <a:rPr lang="en-US" dirty="0"/>
              <a:t>Personnel</a:t>
            </a:r>
          </a:p>
          <a:p>
            <a:pPr lvl="1"/>
            <a:r>
              <a:rPr lang="en-US" dirty="0"/>
              <a:t>RACI – a matrix showing the roles of all project stakeholders</a:t>
            </a:r>
          </a:p>
          <a:p>
            <a:r>
              <a:rPr lang="en-US" dirty="0"/>
              <a:t>Communication</a:t>
            </a:r>
          </a:p>
          <a:p>
            <a:pPr lvl="1"/>
            <a:r>
              <a:rPr lang="en-US" dirty="0"/>
              <a:t>Voice/Video</a:t>
            </a:r>
          </a:p>
          <a:p>
            <a:pPr lvl="1"/>
            <a:r>
              <a:rPr lang="en-US" dirty="0"/>
              <a:t>Chat/Group written communication</a:t>
            </a:r>
          </a:p>
          <a:p>
            <a:pPr lvl="1"/>
            <a:r>
              <a:rPr lang="en-US" dirty="0"/>
              <a:t>Communication within the working group vs. to stakeholders</a:t>
            </a:r>
          </a:p>
          <a:p>
            <a:r>
              <a:rPr lang="en-US" dirty="0"/>
              <a:t>Documents</a:t>
            </a:r>
          </a:p>
          <a:p>
            <a:pPr lvl="1"/>
            <a:r>
              <a:rPr lang="en-US" dirty="0"/>
              <a:t>Contracts, etc.</a:t>
            </a:r>
          </a:p>
          <a:p>
            <a:pPr lvl="1"/>
            <a:r>
              <a:rPr lang="en-US" dirty="0"/>
              <a:t>Working documents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Documents with sensitive content or PHI</a:t>
            </a:r>
          </a:p>
          <a:p>
            <a:pPr lvl="1"/>
            <a:r>
              <a:rPr lang="en-US" dirty="0"/>
              <a:t>Very large documents</a:t>
            </a:r>
          </a:p>
        </p:txBody>
      </p:sp>
    </p:spTree>
    <p:extLst>
      <p:ext uri="{BB962C8B-B14F-4D97-AF65-F5344CB8AC3E}">
        <p14:creationId xmlns:p14="http://schemas.microsoft.com/office/powerpoint/2010/main" val="131312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3E875-953D-EB45-8793-F518C082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tools and resources I am currently 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092D0-914A-B14E-AEC7-0CF9E83C6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ProjectPlace</a:t>
            </a:r>
            <a:endParaRPr lang="en-US" dirty="0"/>
          </a:p>
          <a:p>
            <a:r>
              <a:rPr lang="en-US" dirty="0"/>
              <a:t>Microsoft Teams</a:t>
            </a:r>
          </a:p>
          <a:p>
            <a:r>
              <a:rPr lang="en-US" dirty="0"/>
              <a:t>Zoom</a:t>
            </a:r>
          </a:p>
          <a:p>
            <a:r>
              <a:rPr lang="en-US" dirty="0"/>
              <a:t>Skype for Business</a:t>
            </a:r>
          </a:p>
          <a:p>
            <a:r>
              <a:rPr lang="en-US" dirty="0"/>
              <a:t>Slack</a:t>
            </a:r>
          </a:p>
          <a:p>
            <a:r>
              <a:rPr lang="en-US" dirty="0"/>
              <a:t>Box</a:t>
            </a:r>
          </a:p>
          <a:p>
            <a:r>
              <a:rPr lang="en-US" dirty="0"/>
              <a:t>GitHub</a:t>
            </a:r>
          </a:p>
          <a:p>
            <a:r>
              <a:rPr lang="en-US" dirty="0"/>
              <a:t>VUMC Enterprise Project Management Office</a:t>
            </a:r>
          </a:p>
          <a:p>
            <a:r>
              <a:rPr lang="en-US" dirty="0"/>
              <a:t>Project Management Institute</a:t>
            </a:r>
          </a:p>
        </p:txBody>
      </p:sp>
    </p:spTree>
    <p:extLst>
      <p:ext uri="{BB962C8B-B14F-4D97-AF65-F5344CB8AC3E}">
        <p14:creationId xmlns:p14="http://schemas.microsoft.com/office/powerpoint/2010/main" val="278894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510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Management</vt:lpstr>
      <vt:lpstr>A bit about me</vt:lpstr>
      <vt:lpstr>Types of project management</vt:lpstr>
      <vt:lpstr>Lifecycle of a Project</vt:lpstr>
      <vt:lpstr>How does project management apply to you?</vt:lpstr>
      <vt:lpstr>What about project management as a career?</vt:lpstr>
      <vt:lpstr>Tools</vt:lpstr>
      <vt:lpstr>Different tools for different purposes</vt:lpstr>
      <vt:lpstr>A few tools and resources I am currently using</vt:lpstr>
      <vt:lpstr>Contact information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Micheel, Christine M</dc:creator>
  <cp:lastModifiedBy>Micheel, Christine M</cp:lastModifiedBy>
  <cp:revision>7</cp:revision>
  <dcterms:created xsi:type="dcterms:W3CDTF">2022-01-25T14:40:46Z</dcterms:created>
  <dcterms:modified xsi:type="dcterms:W3CDTF">2022-01-25T18:24:07Z</dcterms:modified>
</cp:coreProperties>
</file>